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3" r:id="rId4"/>
    <p:sldId id="268" r:id="rId5"/>
    <p:sldId id="269" r:id="rId6"/>
    <p:sldId id="259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3A533-537E-49DE-A7B6-A36F74002CA2}" v="38" dt="2026-06-14T06:08:36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55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. yoshi" userId="0179c4f5cf80039c" providerId="LiveId" clId="{F35E6A21-97C0-49A9-B20F-4E69B911F0B1}"/>
    <pc:docChg chg="undo custSel addSld delSld modSld">
      <pc:chgData name=". yoshi" userId="0179c4f5cf80039c" providerId="LiveId" clId="{F35E6A21-97C0-49A9-B20F-4E69B911F0B1}" dt="2026-06-20T11:10:12.520" v="1611" actId="20577"/>
      <pc:docMkLst>
        <pc:docMk/>
      </pc:docMkLst>
      <pc:sldChg chg="addSp delSp modSp mod">
        <pc:chgData name=". yoshi" userId="0179c4f5cf80039c" providerId="LiveId" clId="{F35E6A21-97C0-49A9-B20F-4E69B911F0B1}" dt="2026-06-14T06:09:20.746" v="1591" actId="14100"/>
        <pc:sldMkLst>
          <pc:docMk/>
          <pc:sldMk cId="3903384676" sldId="259"/>
        </pc:sldMkLst>
        <pc:spChg chg="mod">
          <ac:chgData name=". yoshi" userId="0179c4f5cf80039c" providerId="LiveId" clId="{F35E6A21-97C0-49A9-B20F-4E69B911F0B1}" dt="2026-06-14T05:47:54.199" v="1025" actId="20577"/>
          <ac:spMkLst>
            <pc:docMk/>
            <pc:sldMk cId="3903384676" sldId="259"/>
            <ac:spMk id="2" creationId="{445B793D-E7BD-8C43-CED9-A264571697B8}"/>
          </ac:spMkLst>
        </pc:spChg>
        <pc:spChg chg="mod">
          <ac:chgData name=". yoshi" userId="0179c4f5cf80039c" providerId="LiveId" clId="{F35E6A21-97C0-49A9-B20F-4E69B911F0B1}" dt="2026-06-14T06:09:11.637" v="1589" actId="14100"/>
          <ac:spMkLst>
            <pc:docMk/>
            <pc:sldMk cId="3903384676" sldId="259"/>
            <ac:spMk id="3" creationId="{6437F9E0-8144-1A42-6F1D-068E6D712FBD}"/>
          </ac:spMkLst>
        </pc:spChg>
        <pc:spChg chg="add">
          <ac:chgData name=". yoshi" userId="0179c4f5cf80039c" providerId="LiveId" clId="{F35E6A21-97C0-49A9-B20F-4E69B911F0B1}" dt="2026-06-14T05:12:02.207" v="244" actId="22"/>
          <ac:spMkLst>
            <pc:docMk/>
            <pc:sldMk cId="3903384676" sldId="259"/>
            <ac:spMk id="5" creationId="{3D721138-D9F3-D988-FF81-3A127AB93890}"/>
          </ac:spMkLst>
        </pc:spChg>
        <pc:spChg chg="add mod">
          <ac:chgData name=". yoshi" userId="0179c4f5cf80039c" providerId="LiveId" clId="{F35E6A21-97C0-49A9-B20F-4E69B911F0B1}" dt="2026-06-14T06:09:17.041" v="1590" actId="1076"/>
          <ac:spMkLst>
            <pc:docMk/>
            <pc:sldMk cId="3903384676" sldId="259"/>
            <ac:spMk id="9" creationId="{409B4C34-6884-6093-9A1F-AD02C217B0EE}"/>
          </ac:spMkLst>
        </pc:spChg>
        <pc:picChg chg="mod">
          <ac:chgData name=". yoshi" userId="0179c4f5cf80039c" providerId="LiveId" clId="{F35E6A21-97C0-49A9-B20F-4E69B911F0B1}" dt="2026-06-14T06:09:20.746" v="1591" actId="14100"/>
          <ac:picMkLst>
            <pc:docMk/>
            <pc:sldMk cId="3903384676" sldId="259"/>
            <ac:picMk id="7" creationId="{32A5EA2D-DAFC-6229-653B-13F916FB09DD}"/>
          </ac:picMkLst>
        </pc:picChg>
      </pc:sldChg>
      <pc:sldChg chg="addSp modSp mod">
        <pc:chgData name=". yoshi" userId="0179c4f5cf80039c" providerId="LiveId" clId="{F35E6A21-97C0-49A9-B20F-4E69B911F0B1}" dt="2026-06-14T06:06:23.747" v="1456" actId="1076"/>
        <pc:sldMkLst>
          <pc:docMk/>
          <pc:sldMk cId="860662408" sldId="260"/>
        </pc:sldMkLst>
        <pc:spChg chg="mod">
          <ac:chgData name=". yoshi" userId="0179c4f5cf80039c" providerId="LiveId" clId="{F35E6A21-97C0-49A9-B20F-4E69B911F0B1}" dt="2026-06-14T06:06:23.747" v="1456" actId="1076"/>
          <ac:spMkLst>
            <pc:docMk/>
            <pc:sldMk cId="860662408" sldId="260"/>
            <ac:spMk id="3" creationId="{151F24F1-B4EA-2741-6F32-99D8CD8CC425}"/>
          </ac:spMkLst>
        </pc:spChg>
        <pc:spChg chg="add mod">
          <ac:chgData name=". yoshi" userId="0179c4f5cf80039c" providerId="LiveId" clId="{F35E6A21-97C0-49A9-B20F-4E69B911F0B1}" dt="2026-06-14T05:11:46.946" v="241" actId="14100"/>
          <ac:spMkLst>
            <pc:docMk/>
            <pc:sldMk cId="860662408" sldId="260"/>
            <ac:spMk id="5" creationId="{C472F34C-1878-B0B3-2309-C6E2835742B0}"/>
          </ac:spMkLst>
        </pc:spChg>
        <pc:picChg chg="mod">
          <ac:chgData name=". yoshi" userId="0179c4f5cf80039c" providerId="LiveId" clId="{F35E6A21-97C0-49A9-B20F-4E69B911F0B1}" dt="2026-06-14T06:05:22.146" v="1432" actId="14100"/>
          <ac:picMkLst>
            <pc:docMk/>
            <pc:sldMk cId="860662408" sldId="260"/>
            <ac:picMk id="13" creationId="{BFA08CA6-D1AD-A4AE-1754-D426A7081B39}"/>
          </ac:picMkLst>
        </pc:picChg>
      </pc:sldChg>
      <pc:sldChg chg="addSp modSp mod">
        <pc:chgData name=". yoshi" userId="0179c4f5cf80039c" providerId="LiveId" clId="{F35E6A21-97C0-49A9-B20F-4E69B911F0B1}" dt="2026-06-14T06:07:51.779" v="1526" actId="20577"/>
        <pc:sldMkLst>
          <pc:docMk/>
          <pc:sldMk cId="1879946631" sldId="261"/>
        </pc:sldMkLst>
        <pc:spChg chg="mod">
          <ac:chgData name=". yoshi" userId="0179c4f5cf80039c" providerId="LiveId" clId="{F35E6A21-97C0-49A9-B20F-4E69B911F0B1}" dt="2026-06-14T06:07:41.447" v="1492" actId="20577"/>
          <ac:spMkLst>
            <pc:docMk/>
            <pc:sldMk cId="1879946631" sldId="261"/>
            <ac:spMk id="3" creationId="{52A3C8B8-C2AE-AB42-FADE-0F3A4CCE6762}"/>
          </ac:spMkLst>
        </pc:spChg>
        <pc:spChg chg="add mod">
          <ac:chgData name=". yoshi" userId="0179c4f5cf80039c" providerId="LiveId" clId="{F35E6A21-97C0-49A9-B20F-4E69B911F0B1}" dt="2026-06-14T05:11:23.042" v="237" actId="14100"/>
          <ac:spMkLst>
            <pc:docMk/>
            <pc:sldMk cId="1879946631" sldId="261"/>
            <ac:spMk id="5" creationId="{935805A3-7813-A36A-1264-6E5DE91BA390}"/>
          </ac:spMkLst>
        </pc:spChg>
        <pc:spChg chg="mod">
          <ac:chgData name=". yoshi" userId="0179c4f5cf80039c" providerId="LiveId" clId="{F35E6A21-97C0-49A9-B20F-4E69B911F0B1}" dt="2026-06-14T06:07:51.779" v="1526" actId="20577"/>
          <ac:spMkLst>
            <pc:docMk/>
            <pc:sldMk cId="1879946631" sldId="261"/>
            <ac:spMk id="6" creationId="{B4464CD3-0ED0-ADD2-0673-E88DCC9490C6}"/>
          </ac:spMkLst>
        </pc:spChg>
        <pc:picChg chg="mod">
          <ac:chgData name=". yoshi" userId="0179c4f5cf80039c" providerId="LiveId" clId="{F35E6A21-97C0-49A9-B20F-4E69B911F0B1}" dt="2026-06-14T06:06:34.563" v="1459" actId="1076"/>
          <ac:picMkLst>
            <pc:docMk/>
            <pc:sldMk cId="1879946631" sldId="261"/>
            <ac:picMk id="7" creationId="{E173A274-85A0-69BC-6223-EF179CFCCE47}"/>
          </ac:picMkLst>
        </pc:picChg>
      </pc:sldChg>
      <pc:sldChg chg="addSp delSp modSp add mod">
        <pc:chgData name=". yoshi" userId="0179c4f5cf80039c" providerId="LiveId" clId="{F35E6A21-97C0-49A9-B20F-4E69B911F0B1}" dt="2026-06-20T11:10:12.520" v="1611" actId="20577"/>
        <pc:sldMkLst>
          <pc:docMk/>
          <pc:sldMk cId="1185944705" sldId="263"/>
        </pc:sldMkLst>
        <pc:spChg chg="mod">
          <ac:chgData name=". yoshi" userId="0179c4f5cf80039c" providerId="LiveId" clId="{F35E6A21-97C0-49A9-B20F-4E69B911F0B1}" dt="2026-06-20T11:10:12.520" v="1611" actId="20577"/>
          <ac:spMkLst>
            <pc:docMk/>
            <pc:sldMk cId="1185944705" sldId="263"/>
            <ac:spMk id="3" creationId="{8B1C23ED-2E49-202D-C0B7-0BF7CD743C0B}"/>
          </ac:spMkLst>
        </pc:spChg>
        <pc:spChg chg="add mod">
          <ac:chgData name=". yoshi" userId="0179c4f5cf80039c" providerId="LiveId" clId="{F35E6A21-97C0-49A9-B20F-4E69B911F0B1}" dt="2026-06-14T05:04:45.800" v="126" actId="14100"/>
          <ac:spMkLst>
            <pc:docMk/>
            <pc:sldMk cId="1185944705" sldId="263"/>
            <ac:spMk id="8" creationId="{1A3F595C-8D40-0691-69B6-D9A86A367762}"/>
          </ac:spMkLst>
        </pc:spChg>
        <pc:spChg chg="add mod">
          <ac:chgData name=". yoshi" userId="0179c4f5cf80039c" providerId="LiveId" clId="{F35E6A21-97C0-49A9-B20F-4E69B911F0B1}" dt="2026-06-14T05:05:08.927" v="156" actId="20577"/>
          <ac:spMkLst>
            <pc:docMk/>
            <pc:sldMk cId="1185944705" sldId="263"/>
            <ac:spMk id="10" creationId="{B87B56D6-1C57-5E34-5044-668C940FC85A}"/>
          </ac:spMkLst>
        </pc:spChg>
        <pc:spChg chg="add mod">
          <ac:chgData name=". yoshi" userId="0179c4f5cf80039c" providerId="LiveId" clId="{F35E6A21-97C0-49A9-B20F-4E69B911F0B1}" dt="2026-06-14T06:03:58.461" v="1426" actId="1076"/>
          <ac:spMkLst>
            <pc:docMk/>
            <pc:sldMk cId="1185944705" sldId="263"/>
            <ac:spMk id="12" creationId="{845993AC-0A48-71A3-0412-805788479832}"/>
          </ac:spMkLst>
        </pc:spChg>
        <pc:picChg chg="add mod modCrop">
          <ac:chgData name=". yoshi" userId="0179c4f5cf80039c" providerId="LiveId" clId="{F35E6A21-97C0-49A9-B20F-4E69B911F0B1}" dt="2026-06-14T06:03:53.945" v="1425" actId="1076"/>
          <ac:picMkLst>
            <pc:docMk/>
            <pc:sldMk cId="1185944705" sldId="263"/>
            <ac:picMk id="5" creationId="{C1E08C72-8259-B6E6-9B44-02907967983B}"/>
          </ac:picMkLst>
        </pc:picChg>
      </pc:sldChg>
      <pc:sldChg chg="addSp delSp modSp add mod">
        <pc:chgData name=". yoshi" userId="0179c4f5cf80039c" providerId="LiveId" clId="{F35E6A21-97C0-49A9-B20F-4E69B911F0B1}" dt="2026-06-14T05:48:20.412" v="1031" actId="1076"/>
        <pc:sldMkLst>
          <pc:docMk/>
          <pc:sldMk cId="811011350" sldId="264"/>
        </pc:sldMkLst>
        <pc:spChg chg="mod">
          <ac:chgData name=". yoshi" userId="0179c4f5cf80039c" providerId="LiveId" clId="{F35E6A21-97C0-49A9-B20F-4E69B911F0B1}" dt="2026-06-14T05:32:12.558" v="551" actId="20577"/>
          <ac:spMkLst>
            <pc:docMk/>
            <pc:sldMk cId="811011350" sldId="264"/>
            <ac:spMk id="3" creationId="{9FD321E5-4236-04FB-3C95-9930A97A6461}"/>
          </ac:spMkLst>
        </pc:spChg>
        <pc:spChg chg="add mod">
          <ac:chgData name=". yoshi" userId="0179c4f5cf80039c" providerId="LiveId" clId="{F35E6A21-97C0-49A9-B20F-4E69B911F0B1}" dt="2026-06-14T05:07:17.664" v="201" actId="1076"/>
          <ac:spMkLst>
            <pc:docMk/>
            <pc:sldMk cId="811011350" sldId="264"/>
            <ac:spMk id="9" creationId="{37DD5AA9-CFE9-E78F-4157-AF133808E13A}"/>
          </ac:spMkLst>
        </pc:spChg>
        <pc:spChg chg="add mod">
          <ac:chgData name=". yoshi" userId="0179c4f5cf80039c" providerId="LiveId" clId="{F35E6A21-97C0-49A9-B20F-4E69B911F0B1}" dt="2026-06-14T05:35:55.018" v="645" actId="20577"/>
          <ac:spMkLst>
            <pc:docMk/>
            <pc:sldMk cId="811011350" sldId="264"/>
            <ac:spMk id="11" creationId="{ACF428BE-6EE9-C678-7BBF-7B9566B74546}"/>
          </ac:spMkLst>
        </pc:spChg>
        <pc:spChg chg="add">
          <ac:chgData name=". yoshi" userId="0179c4f5cf80039c" providerId="LiveId" clId="{F35E6A21-97C0-49A9-B20F-4E69B911F0B1}" dt="2026-06-14T05:12:04.135" v="245" actId="22"/>
          <ac:spMkLst>
            <pc:docMk/>
            <pc:sldMk cId="811011350" sldId="264"/>
            <ac:spMk id="13" creationId="{EFF58596-719D-0775-4955-C8E88A6DA773}"/>
          </ac:spMkLst>
        </pc:spChg>
        <pc:spChg chg="add mod">
          <ac:chgData name=". yoshi" userId="0179c4f5cf80039c" providerId="LiveId" clId="{F35E6A21-97C0-49A9-B20F-4E69B911F0B1}" dt="2026-06-14T05:48:20.412" v="1031" actId="1076"/>
          <ac:spMkLst>
            <pc:docMk/>
            <pc:sldMk cId="811011350" sldId="264"/>
            <ac:spMk id="16" creationId="{C1070FFB-C378-EEE8-C8DC-D8A9D480390D}"/>
          </ac:spMkLst>
        </pc:spChg>
        <pc:picChg chg="add mod modCrop">
          <ac:chgData name=". yoshi" userId="0179c4f5cf80039c" providerId="LiveId" clId="{F35E6A21-97C0-49A9-B20F-4E69B911F0B1}" dt="2026-06-14T05:07:00.882" v="199" actId="14100"/>
          <ac:picMkLst>
            <pc:docMk/>
            <pc:sldMk cId="811011350" sldId="264"/>
            <ac:picMk id="5" creationId="{CE7D2C56-CE00-5856-A160-F7CBC4CCFD49}"/>
          </ac:picMkLst>
        </pc:picChg>
      </pc:sldChg>
      <pc:sldChg chg="addSp delSp modSp add mod">
        <pc:chgData name=". yoshi" userId="0179c4f5cf80039c" providerId="LiveId" clId="{F35E6A21-97C0-49A9-B20F-4E69B911F0B1}" dt="2026-06-14T06:10:41.711" v="1608" actId="20577"/>
        <pc:sldMkLst>
          <pc:docMk/>
          <pc:sldMk cId="2848843327" sldId="265"/>
        </pc:sldMkLst>
        <pc:spChg chg="mod">
          <ac:chgData name=". yoshi" userId="0179c4f5cf80039c" providerId="LiveId" clId="{F35E6A21-97C0-49A9-B20F-4E69B911F0B1}" dt="2026-06-14T05:45:58.964" v="921" actId="20577"/>
          <ac:spMkLst>
            <pc:docMk/>
            <pc:sldMk cId="2848843327" sldId="265"/>
            <ac:spMk id="3" creationId="{49C34DB9-E5CC-3928-8DD5-89E59CF7E660}"/>
          </ac:spMkLst>
        </pc:spChg>
        <pc:spChg chg="mod">
          <ac:chgData name=". yoshi" userId="0179c4f5cf80039c" providerId="LiveId" clId="{F35E6A21-97C0-49A9-B20F-4E69B911F0B1}" dt="2026-06-14T06:10:41.711" v="1608" actId="20577"/>
          <ac:spMkLst>
            <pc:docMk/>
            <pc:sldMk cId="2848843327" sldId="265"/>
            <ac:spMk id="6" creationId="{E6835CF9-1B51-85E5-F840-832D3E0353D8}"/>
          </ac:spMkLst>
        </pc:spChg>
        <pc:spChg chg="add mod">
          <ac:chgData name=". yoshi" userId="0179c4f5cf80039c" providerId="LiveId" clId="{F35E6A21-97C0-49A9-B20F-4E69B911F0B1}" dt="2026-06-14T05:48:31.583" v="1035" actId="1076"/>
          <ac:spMkLst>
            <pc:docMk/>
            <pc:sldMk cId="2848843327" sldId="265"/>
            <ac:spMk id="10" creationId="{3BAD4B98-BFF4-7DC5-E714-12B5E6DE1727}"/>
          </ac:spMkLst>
        </pc:spChg>
        <pc:picChg chg="add mod">
          <ac:chgData name=". yoshi" userId="0179c4f5cf80039c" providerId="LiveId" clId="{F35E6A21-97C0-49A9-B20F-4E69B911F0B1}" dt="2026-06-14T05:25:33.826" v="355" actId="1076"/>
          <ac:picMkLst>
            <pc:docMk/>
            <pc:sldMk cId="2848843327" sldId="265"/>
            <ac:picMk id="8" creationId="{6CB7A703-9FA0-D445-6925-E45A6E4359C3}"/>
          </ac:picMkLst>
        </pc:picChg>
      </pc:sldChg>
      <pc:sldChg chg="addSp delSp modSp add mod">
        <pc:chgData name=". yoshi" userId="0179c4f5cf80039c" providerId="LiveId" clId="{F35E6A21-97C0-49A9-B20F-4E69B911F0B1}" dt="2026-06-14T05:45:16.103" v="894" actId="20577"/>
        <pc:sldMkLst>
          <pc:docMk/>
          <pc:sldMk cId="1533221603" sldId="266"/>
        </pc:sldMkLst>
        <pc:spChg chg="mod">
          <ac:chgData name=". yoshi" userId="0179c4f5cf80039c" providerId="LiveId" clId="{F35E6A21-97C0-49A9-B20F-4E69B911F0B1}" dt="2026-06-14T05:38:21.432" v="701" actId="20577"/>
          <ac:spMkLst>
            <pc:docMk/>
            <pc:sldMk cId="1533221603" sldId="266"/>
            <ac:spMk id="2" creationId="{FC92D2C1-C6A4-00F7-91D6-33A1758CDD9A}"/>
          </ac:spMkLst>
        </pc:spChg>
        <pc:spChg chg="mod">
          <ac:chgData name=". yoshi" userId="0179c4f5cf80039c" providerId="LiveId" clId="{F35E6A21-97C0-49A9-B20F-4E69B911F0B1}" dt="2026-06-14T05:45:16.103" v="894" actId="20577"/>
          <ac:spMkLst>
            <pc:docMk/>
            <pc:sldMk cId="1533221603" sldId="266"/>
            <ac:spMk id="3" creationId="{6A915915-1292-7EF0-C4AD-9D69584052D4}"/>
          </ac:spMkLst>
        </pc:spChg>
      </pc:sldChg>
      <pc:sldChg chg="delSp modSp add mod">
        <pc:chgData name=". yoshi" userId="0179c4f5cf80039c" providerId="LiveId" clId="{F35E6A21-97C0-49A9-B20F-4E69B911F0B1}" dt="2026-06-14T05:45:36.864" v="896" actId="20577"/>
        <pc:sldMkLst>
          <pc:docMk/>
          <pc:sldMk cId="3480736192" sldId="267"/>
        </pc:sldMkLst>
        <pc:spChg chg="mod">
          <ac:chgData name=". yoshi" userId="0179c4f5cf80039c" providerId="LiveId" clId="{F35E6A21-97C0-49A9-B20F-4E69B911F0B1}" dt="2026-06-14T05:45:36.864" v="896" actId="20577"/>
          <ac:spMkLst>
            <pc:docMk/>
            <pc:sldMk cId="3480736192" sldId="267"/>
            <ac:spMk id="7" creationId="{0B8885EA-4C34-D90F-A167-7DDA0FA982B0}"/>
          </ac:spMkLst>
        </pc:spChg>
      </pc:sldChg>
      <pc:sldChg chg="modSp add mod">
        <pc:chgData name=". yoshi" userId="0179c4f5cf80039c" providerId="LiveId" clId="{F35E6A21-97C0-49A9-B20F-4E69B911F0B1}" dt="2026-06-14T06:07:16.110" v="1479" actId="20577"/>
        <pc:sldMkLst>
          <pc:docMk/>
          <pc:sldMk cId="2129186014" sldId="268"/>
        </pc:sldMkLst>
        <pc:spChg chg="mod">
          <ac:chgData name=". yoshi" userId="0179c4f5cf80039c" providerId="LiveId" clId="{F35E6A21-97C0-49A9-B20F-4E69B911F0B1}" dt="2026-06-14T06:07:12.445" v="1475" actId="20577"/>
          <ac:spMkLst>
            <pc:docMk/>
            <pc:sldMk cId="2129186014" sldId="268"/>
            <ac:spMk id="2" creationId="{29667AAD-8DDD-79B1-F0EE-AFA4FDF8E102}"/>
          </ac:spMkLst>
        </pc:spChg>
        <pc:spChg chg="mod">
          <ac:chgData name=". yoshi" userId="0179c4f5cf80039c" providerId="LiveId" clId="{F35E6A21-97C0-49A9-B20F-4E69B911F0B1}" dt="2026-06-14T06:07:16.110" v="1479" actId="20577"/>
          <ac:spMkLst>
            <pc:docMk/>
            <pc:sldMk cId="2129186014" sldId="268"/>
            <ac:spMk id="3" creationId="{4E15B731-8339-4593-B1D1-4A127B37FCCD}"/>
          </ac:spMkLst>
        </pc:spChg>
      </pc:sldChg>
      <pc:sldChg chg="modSp add mod">
        <pc:chgData name=". yoshi" userId="0179c4f5cf80039c" providerId="LiveId" clId="{F35E6A21-97C0-49A9-B20F-4E69B911F0B1}" dt="2026-06-14T06:07:26.461" v="1484" actId="113"/>
        <pc:sldMkLst>
          <pc:docMk/>
          <pc:sldMk cId="457758093" sldId="269"/>
        </pc:sldMkLst>
        <pc:spChg chg="mod">
          <ac:chgData name=". yoshi" userId="0179c4f5cf80039c" providerId="LiveId" clId="{F35E6A21-97C0-49A9-B20F-4E69B911F0B1}" dt="2026-06-14T06:00:55" v="1111" actId="20577"/>
          <ac:spMkLst>
            <pc:docMk/>
            <pc:sldMk cId="457758093" sldId="269"/>
            <ac:spMk id="2" creationId="{304272AF-E8CB-F4F9-7C68-EC94181C8E5C}"/>
          </ac:spMkLst>
        </pc:spChg>
        <pc:spChg chg="mod">
          <ac:chgData name=". yoshi" userId="0179c4f5cf80039c" providerId="LiveId" clId="{F35E6A21-97C0-49A9-B20F-4E69B911F0B1}" dt="2026-06-14T06:07:26.461" v="1484" actId="113"/>
          <ac:spMkLst>
            <pc:docMk/>
            <pc:sldMk cId="457758093" sldId="269"/>
            <ac:spMk id="7" creationId="{25CE5C0A-3CB4-B59F-A024-F30CF170D0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C7B9-66B6-0F14-0996-D31EA2A1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A5983-E989-9F1C-2844-3A88550770BB}"/>
              </a:ext>
            </a:extLst>
          </p:cNvPr>
          <p:cNvSpPr txBox="1"/>
          <p:nvPr/>
        </p:nvSpPr>
        <p:spPr>
          <a:xfrm>
            <a:off x="255250" y="116677"/>
            <a:ext cx="48734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 err="1"/>
              <a:t>天気図を見ると何がわかる</a:t>
            </a:r>
            <a:r>
              <a:rPr dirty="0"/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F24F1-B4EA-2741-6F32-99D8CD8CC425}"/>
              </a:ext>
            </a:extLst>
          </p:cNvPr>
          <p:cNvSpPr txBox="1"/>
          <p:nvPr/>
        </p:nvSpPr>
        <p:spPr>
          <a:xfrm>
            <a:off x="6577271" y="985318"/>
            <a:ext cx="50603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ja-JP" altLang="en-US" dirty="0"/>
              <a:t>〇天気図：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空気の流れや天気の状態を地図上に表したもの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〇まず見る</a:t>
            </a:r>
            <a:r>
              <a:rPr lang="en-US" altLang="ja-JP" dirty="0"/>
              <a:t>4</a:t>
            </a:r>
            <a:r>
              <a:rPr lang="ja-JP" altLang="en-US" dirty="0"/>
              <a:t>つ：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高気圧・低気圧・前線・等圧線</a:t>
            </a:r>
            <a:endParaRPr lang="en-US" altLang="ja-JP" dirty="0"/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→どこにあるかさがしてみよう！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FB8358D-7251-1EC6-C49D-4DD91C3064A5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BFA08CA6-D1AD-A4AE-1754-D426A708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6" y="869705"/>
            <a:ext cx="6022904" cy="58587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72F34C-1878-B0B3-2309-C6E2835742B0}"/>
              </a:ext>
            </a:extLst>
          </p:cNvPr>
          <p:cNvSpPr txBox="1"/>
          <p:nvPr/>
        </p:nvSpPr>
        <p:spPr>
          <a:xfrm>
            <a:off x="9284883" y="6457668"/>
            <a:ext cx="290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066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B62B7-718D-8E25-6E0A-9645D115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C6E3B-28B8-BA40-0955-836246FB2515}"/>
              </a:ext>
            </a:extLst>
          </p:cNvPr>
          <p:cNvSpPr txBox="1"/>
          <p:nvPr/>
        </p:nvSpPr>
        <p:spPr>
          <a:xfrm>
            <a:off x="255250" y="116677"/>
            <a:ext cx="4349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10</a:t>
            </a:r>
            <a:r>
              <a:rPr lang="ja-JP" altLang="en-US" dirty="0"/>
              <a:t>日の天気解説</a:t>
            </a:r>
            <a:endParaRPr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1D5BC03-1579-6552-8853-C183C3554DA0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0B8885EA-4C34-D90F-A167-7DDA0FA982B0}"/>
              </a:ext>
            </a:extLst>
          </p:cNvPr>
          <p:cNvSpPr txBox="1"/>
          <p:nvPr/>
        </p:nvSpPr>
        <p:spPr>
          <a:xfrm>
            <a:off x="255250" y="859753"/>
            <a:ext cx="1161347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2.</a:t>
            </a:r>
            <a:r>
              <a:rPr lang="ja-JP" altLang="en-US" b="1" dirty="0"/>
              <a:t>地域別解説ポイント（</a:t>
            </a:r>
            <a:r>
              <a:rPr lang="en-US" altLang="ja-JP" b="1" dirty="0"/>
              <a:t>2026</a:t>
            </a:r>
            <a:r>
              <a:rPr lang="ja-JP" altLang="en-US" b="1" dirty="0"/>
              <a:t>年</a:t>
            </a:r>
            <a:r>
              <a:rPr lang="en-US" altLang="ja-JP" b="1" dirty="0"/>
              <a:t>5</a:t>
            </a:r>
            <a:r>
              <a:rPr lang="ja-JP" altLang="en-US" b="1" dirty="0"/>
              <a:t>月</a:t>
            </a:r>
            <a:r>
              <a:rPr lang="en-US" altLang="ja-JP" b="1" dirty="0"/>
              <a:t>10</a:t>
            </a:r>
            <a:r>
              <a:rPr lang="ja-JP" altLang="en-US" b="1" dirty="0"/>
              <a:t>日）：</a:t>
            </a:r>
            <a:endParaRPr lang="en-US" altLang="ja-JP" dirty="0"/>
          </a:p>
          <a:p>
            <a:endParaRPr lang="en-US" altLang="ja-JP" sz="1600" b="1" dirty="0"/>
          </a:p>
          <a:p>
            <a:r>
              <a:rPr lang="ja-JP" altLang="en-US" sz="1600" b="1" dirty="0"/>
              <a:t>①</a:t>
            </a:r>
            <a:r>
              <a:rPr lang="ja-JP" altLang="ja-JP" sz="1600" b="1" dirty="0"/>
              <a:t>札幌：晴れ・西風 4.8m/s</a:t>
            </a:r>
          </a:p>
          <a:p>
            <a:r>
              <a:rPr lang="ja-JP" altLang="ja-JP" sz="1200" dirty="0"/>
              <a:t>札幌は地上では低気圧の南西側〜西側の流れに入りやすい位置です。地上天気図では北海道付近の等圧線がやや混んでおり、低気圧に伴う西寄りの風が吹きやすい場です。</a:t>
            </a:r>
          </a:p>
          <a:p>
            <a:r>
              <a:rPr lang="ja-JP" altLang="ja-JP" sz="1200" dirty="0"/>
              <a:t>ただし、低気圧本体の悪天域は北海道の東〜北東側へ離れており、850hPaでも札幌周辺は極端な湿域の中心ではありません。</a:t>
            </a:r>
            <a:endParaRPr lang="en-US" altLang="ja-JP" sz="1200" dirty="0"/>
          </a:p>
          <a:p>
            <a:r>
              <a:rPr lang="ja-JP" altLang="ja-JP" sz="1200" dirty="0"/>
              <a:t>そのため、天気は雨ではなく </a:t>
            </a:r>
            <a:r>
              <a:rPr lang="ja-JP" altLang="ja-JP" sz="1200" b="1" dirty="0"/>
              <a:t>晴れ</a:t>
            </a:r>
            <a:r>
              <a:rPr lang="ja-JP" altLang="ja-JP" sz="1200" dirty="0"/>
              <a:t>、風は </a:t>
            </a:r>
            <a:r>
              <a:rPr lang="ja-JP" altLang="ja-JP" sz="1200" b="1" dirty="0"/>
              <a:t>西風でやや強め</a:t>
            </a:r>
            <a:r>
              <a:rPr lang="ja-JP" altLang="ja-JP" sz="1200" dirty="0"/>
              <a:t> になったと考えられます。</a:t>
            </a:r>
          </a:p>
          <a:p>
            <a:endParaRPr lang="en-US" altLang="ja-JP" sz="1600" b="1" dirty="0"/>
          </a:p>
          <a:p>
            <a:r>
              <a:rPr lang="ja-JP" altLang="en-US" sz="1600" b="1" dirty="0"/>
              <a:t>②</a:t>
            </a:r>
            <a:r>
              <a:rPr lang="ja-JP" altLang="ja-JP" sz="1600" b="1" dirty="0"/>
              <a:t>仙台：晴れ・西風 3.8m/s</a:t>
            </a:r>
          </a:p>
          <a:p>
            <a:r>
              <a:rPr lang="ja-JP" altLang="ja-JP" sz="1200" dirty="0"/>
              <a:t>仙台も、北日本の低気圧の影響で西寄りの流れを受けています。ただし、仙台付近は本州上の高気圧圏内にも入りつつあり、850hPaでも湿った空気の中心からは外れています。</a:t>
            </a:r>
          </a:p>
          <a:p>
            <a:r>
              <a:rPr lang="ja-JP" altLang="ja-JP" sz="1200" dirty="0"/>
              <a:t>そのため、山越えの乾いた西風が入りやすく、太平洋側では晴れやすい状況です。結果として </a:t>
            </a:r>
            <a:r>
              <a:rPr lang="ja-JP" altLang="ja-JP" sz="1200" b="1" dirty="0"/>
              <a:t>晴れ・西風</a:t>
            </a:r>
            <a:r>
              <a:rPr lang="ja-JP" altLang="ja-JP" sz="1200" dirty="0"/>
              <a:t> になったと考えられます。</a:t>
            </a:r>
            <a:endParaRPr lang="en-US" altLang="ja-JP" sz="1200" dirty="0"/>
          </a:p>
          <a:p>
            <a:endParaRPr lang="ja-JP" altLang="ja-JP" sz="1200" dirty="0"/>
          </a:p>
          <a:p>
            <a:r>
              <a:rPr lang="ja-JP" altLang="en-US" sz="1600" b="1" dirty="0"/>
              <a:t>③</a:t>
            </a:r>
            <a:r>
              <a:rPr lang="ja-JP" altLang="ja-JP" sz="1600" b="1" dirty="0"/>
              <a:t>東京：快晴・南東風 3.5m/s</a:t>
            </a:r>
          </a:p>
          <a:p>
            <a:r>
              <a:rPr lang="ja-JP" altLang="ja-JP" sz="1200" dirty="0"/>
              <a:t>東京は地上天気図で見ると、本州付近の高気圧圏内です。850hPaでも関東周辺に強い湿域はなく、下層は比較的乾いています。</a:t>
            </a:r>
          </a:p>
          <a:p>
            <a:r>
              <a:rPr lang="ja-JP" altLang="ja-JP" sz="1200" dirty="0"/>
              <a:t>地上風が </a:t>
            </a:r>
            <a:r>
              <a:rPr lang="ja-JP" altLang="ja-JP" sz="1200" b="1" dirty="0"/>
              <a:t>南東</a:t>
            </a:r>
            <a:r>
              <a:rPr lang="ja-JP" altLang="ja-JP" sz="1200" dirty="0"/>
              <a:t> になったのは、高気圧の中心が関東付近〜南海上にあり、関東では海からの風、つまり海風成分が入りやすかったためと考えられます。</a:t>
            </a:r>
            <a:br>
              <a:rPr lang="ja-JP" altLang="ja-JP" sz="1200" dirty="0"/>
            </a:br>
            <a:r>
              <a:rPr lang="ja-JP" altLang="ja-JP" sz="1200" dirty="0"/>
              <a:t>気圧傾度は強くないため、風速は3.5m/s程度。雲も少なく、</a:t>
            </a:r>
            <a:r>
              <a:rPr lang="ja-JP" altLang="ja-JP" sz="1200" b="1" dirty="0"/>
              <a:t>快晴</a:t>
            </a:r>
            <a:r>
              <a:rPr lang="ja-JP" altLang="ja-JP" sz="1200" dirty="0"/>
              <a:t> になったと考えられます。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600" b="1" dirty="0"/>
              <a:t>④</a:t>
            </a:r>
            <a:r>
              <a:rPr lang="ja-JP" altLang="ja-JP" sz="1600" b="1" dirty="0"/>
              <a:t>大阪：快晴・南西風 1.7m/s</a:t>
            </a:r>
          </a:p>
          <a:p>
            <a:r>
              <a:rPr lang="ja-JP" altLang="ja-JP" sz="1200" dirty="0"/>
              <a:t>大阪は高気圧の影響が最もわかりやすく出ています。地上天気図では近畿付近は等圧線の間隔が広く、気圧傾度が小さいです。</a:t>
            </a:r>
          </a:p>
          <a:p>
            <a:r>
              <a:rPr lang="ja-JP" altLang="ja-JP" sz="1200" dirty="0"/>
              <a:t>そのため風は弱く、850hPaでも湿域から外れているため雲が発達しにくい。結果として </a:t>
            </a:r>
            <a:r>
              <a:rPr lang="ja-JP" altLang="ja-JP" sz="1200" b="1" dirty="0"/>
              <a:t>快晴・弱い南西風</a:t>
            </a:r>
            <a:r>
              <a:rPr lang="ja-JP" altLang="ja-JP" sz="1200" dirty="0"/>
              <a:t> になったと考えられます。</a:t>
            </a:r>
            <a:endParaRPr lang="en-US" altLang="ja-JP" sz="1200" dirty="0"/>
          </a:p>
          <a:p>
            <a:endParaRPr lang="en-US" altLang="ja-JP" sz="1600" b="1" dirty="0"/>
          </a:p>
          <a:p>
            <a:r>
              <a:rPr lang="ja-JP" altLang="en-US" sz="1600" b="1" dirty="0"/>
              <a:t>⑤</a:t>
            </a:r>
            <a:r>
              <a:rPr lang="ja-JP" altLang="ja-JP" sz="1600" b="1" dirty="0"/>
              <a:t>那覇：雨・東風 7.2m/s</a:t>
            </a:r>
          </a:p>
          <a:p>
            <a:r>
              <a:rPr lang="ja-JP" altLang="ja-JP" sz="1200" dirty="0"/>
              <a:t>那覇は本州とは別に考える必要があります。地上天気図では、沖縄付近の南側〜南西側に前線がのびています。</a:t>
            </a:r>
            <a:br>
              <a:rPr lang="ja-JP" altLang="ja-JP" sz="1200" dirty="0"/>
            </a:br>
            <a:r>
              <a:rPr lang="ja-JP" altLang="ja-JP" sz="1200" dirty="0"/>
              <a:t>さらに850hPa天気図でも、沖縄周辺には湿域が広がっており、下層に湿った空気が入っています。</a:t>
            </a:r>
          </a:p>
          <a:p>
            <a:r>
              <a:rPr lang="ja-JP" altLang="ja-JP" sz="1200" dirty="0"/>
              <a:t>地上では前線の北側〜近傍にあたり、東寄りの風がやや強く吹きやすい配置です。</a:t>
            </a:r>
            <a:br>
              <a:rPr lang="ja-JP" altLang="ja-JP" sz="1200" dirty="0"/>
            </a:br>
            <a:r>
              <a:rPr lang="ja-JP" altLang="ja-JP" sz="1200" dirty="0"/>
              <a:t>850hPaでも湿った東〜南東系の空気が入り、雲が発達しやすいため、那覇は </a:t>
            </a:r>
            <a:r>
              <a:rPr lang="ja-JP" altLang="ja-JP" sz="1200" b="1" dirty="0"/>
              <a:t>雨・東風7.2m/s</a:t>
            </a:r>
            <a:r>
              <a:rPr lang="ja-JP" altLang="ja-JP" sz="1200" dirty="0"/>
              <a:t> になったと考えられます。</a:t>
            </a:r>
          </a:p>
          <a:p>
            <a:endParaRPr lang="ja-JP" altLang="ja-JP" sz="1200" dirty="0"/>
          </a:p>
          <a:p>
            <a:endParaRPr lang="en-US" altLang="ja-JP" sz="1200" dirty="0"/>
          </a:p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8073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1F24-83CD-586D-19BB-6C413E97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E1D8E-B261-96DE-BE65-E1D5180E73D2}"/>
              </a:ext>
            </a:extLst>
          </p:cNvPr>
          <p:cNvSpPr txBox="1"/>
          <p:nvPr/>
        </p:nvSpPr>
        <p:spPr>
          <a:xfrm>
            <a:off x="255250" y="116677"/>
            <a:ext cx="48734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 err="1"/>
              <a:t>天気図を見ると何がわかる</a:t>
            </a:r>
            <a:r>
              <a:rPr dirty="0"/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3C8B8-C2AE-AB42-FADE-0F3A4CCE6762}"/>
              </a:ext>
            </a:extLst>
          </p:cNvPr>
          <p:cNvSpPr txBox="1"/>
          <p:nvPr/>
        </p:nvSpPr>
        <p:spPr>
          <a:xfrm>
            <a:off x="78161" y="913264"/>
            <a:ext cx="91971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日の全国の天気はどんな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天気だった？</a:t>
            </a:r>
            <a:endParaRPr lang="en-US" altLang="ja-JP" dirty="0"/>
          </a:p>
          <a:p>
            <a:pPr>
              <a:defRPr sz="2200"/>
            </a:pP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9611C16-AF2E-5E57-1304-EA253507384C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B4464CD3-0ED0-ADD2-0673-E88DCC9490C6}"/>
              </a:ext>
            </a:extLst>
          </p:cNvPr>
          <p:cNvSpPr txBox="1"/>
          <p:nvPr/>
        </p:nvSpPr>
        <p:spPr>
          <a:xfrm>
            <a:off x="5410494" y="979468"/>
            <a:ext cx="6453963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altLang="ja-JP" dirty="0">
                <a:highlight>
                  <a:srgbClr val="FFFF00"/>
                </a:highlight>
              </a:rPr>
              <a:t>2026</a:t>
            </a:r>
            <a:r>
              <a:rPr lang="ja-JP" altLang="en-US" dirty="0">
                <a:highlight>
                  <a:srgbClr val="FFFF00"/>
                </a:highlight>
              </a:rPr>
              <a:t>年</a:t>
            </a:r>
            <a:r>
              <a:rPr lang="en-US" altLang="ja-JP" dirty="0">
                <a:highlight>
                  <a:srgbClr val="FFFF00"/>
                </a:highlight>
              </a:rPr>
              <a:t>5</a:t>
            </a:r>
            <a:r>
              <a:rPr lang="ja-JP" altLang="en-US" dirty="0">
                <a:highlight>
                  <a:srgbClr val="FFFF00"/>
                </a:highlight>
              </a:rPr>
              <a:t>月</a:t>
            </a:r>
            <a:r>
              <a:rPr lang="en-US" altLang="ja-JP" dirty="0">
                <a:highlight>
                  <a:srgbClr val="FFFF00"/>
                </a:highlight>
              </a:rPr>
              <a:t>9</a:t>
            </a:r>
            <a:r>
              <a:rPr lang="ja-JP" altLang="en-US" dirty="0">
                <a:highlight>
                  <a:srgbClr val="FFFF00"/>
                </a:highlight>
              </a:rPr>
              <a:t>日の全国の天気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①札幌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天気：雨　　  風向：北西　風速：</a:t>
            </a:r>
            <a:r>
              <a:rPr lang="en-US" altLang="ja-JP" dirty="0"/>
              <a:t>12.2m/s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②仙台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天気：晴れ　風向：西北西　風速：</a:t>
            </a:r>
            <a:r>
              <a:rPr lang="en-US" altLang="ja-JP" dirty="0"/>
              <a:t>11.0m/s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③東京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天気：晴れ　風向：北北西　風速：</a:t>
            </a:r>
            <a:r>
              <a:rPr lang="en-US" altLang="ja-JP" dirty="0"/>
              <a:t>5.4m/s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②大阪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天気：晴れ　風向：北西　風速：</a:t>
            </a:r>
            <a:r>
              <a:rPr lang="en-US" altLang="ja-JP" dirty="0"/>
              <a:t>2.8m/s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③那覇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天気：雨　　風向：北北東　風速：</a:t>
            </a:r>
            <a:r>
              <a:rPr lang="en-US" altLang="ja-JP" dirty="0"/>
              <a:t>5.2m/s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173A274-85A0-69BC-6223-EF179CFC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0" y="1769979"/>
            <a:ext cx="5004790" cy="48684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5805A3-7813-A36A-1264-6E5DE91BA390}"/>
              </a:ext>
            </a:extLst>
          </p:cNvPr>
          <p:cNvSpPr txBox="1"/>
          <p:nvPr/>
        </p:nvSpPr>
        <p:spPr>
          <a:xfrm>
            <a:off x="9423106" y="6488668"/>
            <a:ext cx="276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94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564F-083B-F0AA-F070-CD1C0612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6B358-6CD5-0225-1DB7-95C65AE6AA00}"/>
              </a:ext>
            </a:extLst>
          </p:cNvPr>
          <p:cNvSpPr txBox="1"/>
          <p:nvPr/>
        </p:nvSpPr>
        <p:spPr>
          <a:xfrm>
            <a:off x="255250" y="116677"/>
            <a:ext cx="48734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dirty="0" err="1"/>
              <a:t>天気図を見ると何がわかる</a:t>
            </a:r>
            <a:r>
              <a:rPr dirty="0"/>
              <a:t>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C23ED-2E49-202D-C0B7-0BF7CD743C0B}"/>
              </a:ext>
            </a:extLst>
          </p:cNvPr>
          <p:cNvSpPr txBox="1"/>
          <p:nvPr/>
        </p:nvSpPr>
        <p:spPr>
          <a:xfrm>
            <a:off x="395798" y="802010"/>
            <a:ext cx="100235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ja-JP" altLang="en-US" dirty="0"/>
              <a:t>地上の天気を考えるには地上天気図の他、</a:t>
            </a:r>
            <a:r>
              <a:rPr lang="en-US" altLang="ja-JP" dirty="0"/>
              <a:t>850hPa</a:t>
            </a:r>
            <a:r>
              <a:rPr lang="ja-JP" altLang="en-US" dirty="0"/>
              <a:t>での天気図が参考になるよ。</a:t>
            </a:r>
            <a:endParaRPr lang="en-US" altLang="ja-JP" dirty="0"/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違いを見つけてなぜその天気になったのか考えてみよう！</a:t>
            </a: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B4CFF6-7965-19EC-0791-152275A82422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D0D8E116-2B34-75D5-F330-95708CC0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70731"/>
            <a:ext cx="4582634" cy="4457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E08C72-8259-B6E6-9B44-0290796798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b="2981"/>
          <a:stretch>
            <a:fillRect/>
          </a:stretch>
        </p:blipFill>
        <p:spPr>
          <a:xfrm>
            <a:off x="5128699" y="2265302"/>
            <a:ext cx="6741930" cy="44577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3F595C-8D40-0691-69B6-D9A86A367762}"/>
              </a:ext>
            </a:extLst>
          </p:cNvPr>
          <p:cNvSpPr txBox="1"/>
          <p:nvPr/>
        </p:nvSpPr>
        <p:spPr>
          <a:xfrm>
            <a:off x="5259311" y="1976210"/>
            <a:ext cx="30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850h</a:t>
            </a:r>
            <a:r>
              <a:rPr kumimoji="1" lang="ja-JP" altLang="en-US" dirty="0">
                <a:highlight>
                  <a:srgbClr val="FFFF00"/>
                </a:highlight>
              </a:rPr>
              <a:t>天気図（上空約</a:t>
            </a:r>
            <a:r>
              <a:rPr kumimoji="1" lang="en-US" altLang="ja-JP" dirty="0">
                <a:highlight>
                  <a:srgbClr val="FFFF00"/>
                </a:highlight>
              </a:rPr>
              <a:t>1500m</a:t>
            </a:r>
            <a:r>
              <a:rPr kumimoji="1" lang="ja-JP" altLang="en-US" dirty="0">
                <a:highlight>
                  <a:srgbClr val="FFFF00"/>
                </a:highlight>
              </a:rPr>
              <a:t>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7B56D6-1C57-5E34-5044-668C940FC85A}"/>
              </a:ext>
            </a:extLst>
          </p:cNvPr>
          <p:cNvSpPr txBox="1"/>
          <p:nvPr/>
        </p:nvSpPr>
        <p:spPr>
          <a:xfrm>
            <a:off x="395798" y="1999573"/>
            <a:ext cx="30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地上天気図（上空約</a:t>
            </a:r>
            <a:r>
              <a:rPr kumimoji="1" lang="en-US" altLang="ja-JP" dirty="0">
                <a:highlight>
                  <a:srgbClr val="FFFF00"/>
                </a:highlight>
              </a:rPr>
              <a:t>0m</a:t>
            </a:r>
            <a:r>
              <a:rPr kumimoji="1" lang="ja-JP" altLang="en-US" dirty="0">
                <a:highlight>
                  <a:srgbClr val="FFFF00"/>
                </a:highlight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5993AC-0A48-71A3-0412-805788479832}"/>
              </a:ext>
            </a:extLst>
          </p:cNvPr>
          <p:cNvSpPr txBox="1"/>
          <p:nvPr/>
        </p:nvSpPr>
        <p:spPr>
          <a:xfrm>
            <a:off x="9551987" y="6543833"/>
            <a:ext cx="290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9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0772-9A96-3F8F-6398-590EBB21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67AAD-8DDD-79B1-F0EE-AFA4FDF8E102}"/>
              </a:ext>
            </a:extLst>
          </p:cNvPr>
          <p:cNvSpPr txBox="1"/>
          <p:nvPr/>
        </p:nvSpPr>
        <p:spPr>
          <a:xfrm>
            <a:off x="255250" y="116677"/>
            <a:ext cx="4166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日の天気解説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5B731-8339-4593-B1D1-4A127B37FCCD}"/>
              </a:ext>
            </a:extLst>
          </p:cNvPr>
          <p:cNvSpPr txBox="1"/>
          <p:nvPr/>
        </p:nvSpPr>
        <p:spPr>
          <a:xfrm>
            <a:off x="135177" y="945857"/>
            <a:ext cx="116134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1.</a:t>
            </a:r>
            <a:r>
              <a:rPr lang="ja-JP" altLang="en-US" b="1" dirty="0"/>
              <a:t>授業用解説ポイント（</a:t>
            </a:r>
            <a:r>
              <a:rPr lang="en-US" altLang="ja-JP" b="1" dirty="0"/>
              <a:t>2026</a:t>
            </a:r>
            <a:r>
              <a:rPr lang="ja-JP" altLang="en-US" b="1" dirty="0"/>
              <a:t>年</a:t>
            </a:r>
            <a:r>
              <a:rPr lang="en-US" altLang="ja-JP" b="1" dirty="0"/>
              <a:t>5</a:t>
            </a:r>
            <a:r>
              <a:rPr lang="ja-JP" altLang="en-US" b="1" dirty="0"/>
              <a:t>月</a:t>
            </a:r>
            <a:r>
              <a:rPr lang="en-US" altLang="ja-JP" b="1" dirty="0"/>
              <a:t>9</a:t>
            </a:r>
            <a:r>
              <a:rPr lang="ja-JP" altLang="en-US" b="1" dirty="0"/>
              <a:t>日）：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ja-JP" dirty="0"/>
              <a:t>2026年5月9日12時は、北日本では低気圧の影響で強風・雨、本州〜九州では高気圧側の乾いた北寄りの風で晴れ、沖縄では前線と湿った空気により雨となった。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ja-JP" dirty="0"/>
              <a:t>地上天気図を見ると、日本の東海上〜北海道付近に発達した低気圧があります。</a:t>
            </a:r>
            <a:br>
              <a:rPr lang="ja-JP" altLang="ja-JP" dirty="0"/>
            </a:br>
            <a:r>
              <a:rPr lang="ja-JP" altLang="ja-JP" dirty="0"/>
              <a:t>中心気圧は996〜988hPa付近で、低気圧から前線がのびています</a:t>
            </a:r>
            <a:r>
              <a:rPr lang="ja-JP" altLang="en-US" dirty="0"/>
              <a:t>ね</a:t>
            </a:r>
            <a:r>
              <a:rPr lang="ja-JP" altLang="ja-JP" dirty="0"/>
              <a:t>。</a:t>
            </a:r>
          </a:p>
          <a:p>
            <a:r>
              <a:rPr lang="ja-JP" altLang="ja-JP" dirty="0"/>
              <a:t>一方、西日本付近には1022hPaの高気圧があります。つまりこの日は、</a:t>
            </a:r>
            <a:r>
              <a:rPr lang="ja-JP" altLang="ja-JP" b="1" dirty="0"/>
              <a:t>西に高気圧、東〜北東に低気圧</a:t>
            </a:r>
            <a:r>
              <a:rPr lang="ja-JP" altLang="ja-JP" dirty="0"/>
              <a:t>という配置です。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この形になると、日本付近では高気圧から低気圧へ向かう流れにより、</a:t>
            </a:r>
            <a:r>
              <a:rPr lang="ja-JP" altLang="ja-JP" b="1" dirty="0"/>
              <a:t>北西〜北寄りの風</a:t>
            </a:r>
            <a:r>
              <a:rPr lang="ja-JP" altLang="ja-JP" dirty="0"/>
              <a:t> が吹きやすくなります。</a:t>
            </a:r>
            <a:br>
              <a:rPr lang="ja-JP" altLang="ja-JP" dirty="0"/>
            </a:br>
            <a:r>
              <a:rPr lang="ja-JP" altLang="ja-JP" dirty="0"/>
              <a:t>特に北海道〜東北では等圧線が混んでおり、風がかなり強くなりやすい場です。</a:t>
            </a:r>
          </a:p>
          <a:p>
            <a:endParaRPr lang="en-US" altLang="ja-JP" dirty="0"/>
          </a:p>
          <a:p>
            <a:r>
              <a:rPr lang="ja-JP" altLang="ja-JP" dirty="0"/>
              <a:t>850hPa天気図を見ると、日本付近の上空約1500mでも、北海道の東側に低気圧性の循環があり、北日本には寒気を伴った北西〜西寄りの流れが入っています。</a:t>
            </a:r>
          </a:p>
          <a:p>
            <a:r>
              <a:rPr lang="ja-JP" altLang="ja-JP" dirty="0"/>
              <a:t>また、850hPaの湿域、つまり </a:t>
            </a:r>
            <a:r>
              <a:rPr lang="ja-JP" altLang="ja-JP" b="1" dirty="0"/>
              <a:t>T−Td＜3℃の領域</a:t>
            </a:r>
            <a:r>
              <a:rPr lang="ja-JP" altLang="ja-JP" dirty="0"/>
              <a:t> が北海道付近や日本の南海上、沖縄付近に見られます。</a:t>
            </a:r>
          </a:p>
          <a:p>
            <a:r>
              <a:rPr lang="ja-JP" altLang="ja-JP" dirty="0"/>
              <a:t>本州の多くの地域では850hPaで強い湿域の中心から外れており、下層の空気は比較的乾いています。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そのため、風は強めでも、仙台・東京・名古屋・大阪・福岡では晴れになったと考えられます。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C15DD4F-9EDE-2B7C-6DC6-A1CD30C470BE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8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FB0FD-4083-8A9D-F613-640AC9AB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4272AF-E8CB-F4F9-7C68-EC94181C8E5C}"/>
              </a:ext>
            </a:extLst>
          </p:cNvPr>
          <p:cNvSpPr txBox="1"/>
          <p:nvPr/>
        </p:nvSpPr>
        <p:spPr>
          <a:xfrm>
            <a:off x="255250" y="116677"/>
            <a:ext cx="4166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日の天気解説</a:t>
            </a:r>
            <a:endParaRPr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3BD4C88-4BFA-FE97-C849-30C667ABA6C9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25CE5C0A-3CB4-B59F-A024-F30CF170D0D1}"/>
              </a:ext>
            </a:extLst>
          </p:cNvPr>
          <p:cNvSpPr txBox="1"/>
          <p:nvPr/>
        </p:nvSpPr>
        <p:spPr>
          <a:xfrm>
            <a:off x="255250" y="859753"/>
            <a:ext cx="1161347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2.</a:t>
            </a:r>
            <a:r>
              <a:rPr lang="ja-JP" altLang="en-US" b="1" dirty="0"/>
              <a:t>地域別解説ポイント（</a:t>
            </a:r>
            <a:r>
              <a:rPr lang="en-US" altLang="ja-JP" b="1" dirty="0"/>
              <a:t>2026</a:t>
            </a:r>
            <a:r>
              <a:rPr lang="ja-JP" altLang="en-US" b="1" dirty="0"/>
              <a:t>年</a:t>
            </a:r>
            <a:r>
              <a:rPr lang="en-US" altLang="ja-JP" b="1" dirty="0"/>
              <a:t>5</a:t>
            </a:r>
            <a:r>
              <a:rPr lang="ja-JP" altLang="en-US" b="1" dirty="0"/>
              <a:t>月</a:t>
            </a:r>
            <a:r>
              <a:rPr lang="en-US" altLang="ja-JP" b="1" dirty="0"/>
              <a:t>9</a:t>
            </a:r>
            <a:r>
              <a:rPr lang="ja-JP" altLang="en-US" b="1" dirty="0"/>
              <a:t>日）：</a:t>
            </a:r>
            <a:endParaRPr lang="en-US" altLang="ja-JP" dirty="0"/>
          </a:p>
          <a:p>
            <a:endParaRPr lang="en-US" altLang="ja-JP" sz="1600" b="1" dirty="0"/>
          </a:p>
          <a:p>
            <a:r>
              <a:rPr lang="ja-JP" altLang="en-US" sz="1600" b="1" dirty="0"/>
              <a:t>①</a:t>
            </a:r>
            <a:r>
              <a:rPr lang="ja-JP" altLang="ja-JP" sz="1600" b="1" dirty="0"/>
              <a:t>札幌：雨・北西風 12.2m/s</a:t>
            </a:r>
            <a:endParaRPr lang="en-US" altLang="ja-JP" sz="1600" b="1" dirty="0"/>
          </a:p>
          <a:p>
            <a:r>
              <a:rPr lang="ja-JP" altLang="ja-JP" sz="1200" dirty="0"/>
              <a:t>札幌はこの日の特徴が最も強く出ています。地上天気図では、北海道の東側に発達した低気圧があり、札幌はその西〜南西側に位置しています。</a:t>
            </a:r>
            <a:br>
              <a:rPr lang="ja-JP" altLang="ja-JP" sz="1200" dirty="0"/>
            </a:br>
            <a:r>
              <a:rPr lang="ja-JP" altLang="ja-JP" sz="1200" dirty="0"/>
              <a:t>低気圧の周りでは反時計回りに風が吹くため、札幌付近では </a:t>
            </a:r>
            <a:r>
              <a:rPr lang="ja-JP" altLang="ja-JP" sz="1200" b="1" dirty="0"/>
              <a:t>北西風</a:t>
            </a:r>
            <a:r>
              <a:rPr lang="ja-JP" altLang="ja-JP" sz="1200" dirty="0"/>
              <a:t> が入りやすい配置です。さらに等圧線が非常に混んでおり、気圧傾度が大きいため、風速は </a:t>
            </a:r>
            <a:r>
              <a:rPr lang="ja-JP" altLang="ja-JP" sz="1200" b="1" dirty="0"/>
              <a:t>12.2m/s</a:t>
            </a:r>
            <a:r>
              <a:rPr lang="ja-JP" altLang="ja-JP" sz="1200" dirty="0"/>
              <a:t> と強くなっています。850hPaでも北海道付近には湿った領域があり、低気圧性循環に伴う雲や降水域にかかりやすい状態です。</a:t>
            </a:r>
            <a:br>
              <a:rPr lang="ja-JP" altLang="ja-JP" sz="1200" dirty="0"/>
            </a:br>
            <a:r>
              <a:rPr lang="ja-JP" altLang="ja-JP" sz="1200" dirty="0"/>
              <a:t>そのため、札幌は </a:t>
            </a:r>
            <a:r>
              <a:rPr lang="ja-JP" altLang="ja-JP" sz="1200" b="1" dirty="0"/>
              <a:t>雨・強い北西風</a:t>
            </a:r>
            <a:r>
              <a:rPr lang="ja-JP" altLang="ja-JP" sz="1200" dirty="0"/>
              <a:t> になったと考えられます。</a:t>
            </a:r>
          </a:p>
          <a:p>
            <a:endParaRPr lang="en-US" altLang="ja-JP" sz="1600" b="1" dirty="0"/>
          </a:p>
          <a:p>
            <a:r>
              <a:rPr lang="ja-JP" altLang="en-US" sz="1600" b="1" dirty="0"/>
              <a:t>②</a:t>
            </a:r>
            <a:r>
              <a:rPr lang="ja-JP" altLang="ja-JP" sz="1600" b="1" dirty="0"/>
              <a:t>仙台：晴れ・西北西風 11.0m/s</a:t>
            </a:r>
            <a:endParaRPr lang="en-US" altLang="ja-JP" sz="1600" b="1" dirty="0"/>
          </a:p>
          <a:p>
            <a:r>
              <a:rPr lang="ja-JP" altLang="ja-JP" sz="1200" dirty="0"/>
              <a:t>仙台も低気圧の影響を強く受けています。地上天気図では、東北地方は低気圧の西側〜南西側にあり、等圧線が混んでいます。</a:t>
            </a:r>
            <a:br>
              <a:rPr lang="ja-JP" altLang="ja-JP" sz="1200" dirty="0"/>
            </a:br>
            <a:r>
              <a:rPr lang="ja-JP" altLang="ja-JP" sz="1200" dirty="0"/>
              <a:t>そのため、低気圧に吹き込む流れとして </a:t>
            </a:r>
            <a:r>
              <a:rPr lang="ja-JP" altLang="ja-JP" sz="1200" b="1" dirty="0"/>
              <a:t>西北西風</a:t>
            </a:r>
            <a:r>
              <a:rPr lang="ja-JP" altLang="ja-JP" sz="1200" dirty="0"/>
              <a:t> が強く吹きやすい場です。ただし、850hPaで見ると、仙台付近は札幌ほど湿域の中心には入っていません。</a:t>
            </a:r>
            <a:br>
              <a:rPr lang="ja-JP" altLang="ja-JP" sz="1200" dirty="0"/>
            </a:br>
            <a:r>
              <a:rPr lang="ja-JP" altLang="ja-JP" sz="1200" dirty="0"/>
              <a:t>また、太平洋側では西寄りの風が山を越えて吹き下ろすため、空気が乾きやすく、雲が少なくなりやすいです。</a:t>
            </a:r>
          </a:p>
          <a:p>
            <a:r>
              <a:rPr lang="ja-JP" altLang="ja-JP" sz="1200" dirty="0"/>
              <a:t>その結果、風は </a:t>
            </a:r>
            <a:r>
              <a:rPr lang="ja-JP" altLang="ja-JP" sz="1200" b="1" dirty="0"/>
              <a:t>11.0m/s</a:t>
            </a:r>
            <a:r>
              <a:rPr lang="ja-JP" altLang="ja-JP" sz="1200" dirty="0"/>
              <a:t> と非常に強いものの、天気は </a:t>
            </a:r>
            <a:r>
              <a:rPr lang="ja-JP" altLang="ja-JP" sz="1200" b="1" dirty="0"/>
              <a:t>晴れ</a:t>
            </a:r>
            <a:r>
              <a:rPr lang="ja-JP" altLang="ja-JP" sz="1200" dirty="0"/>
              <a:t> になったと考えられます。</a:t>
            </a:r>
            <a:endParaRPr lang="en-US" altLang="ja-JP" sz="1200" dirty="0"/>
          </a:p>
          <a:p>
            <a:endParaRPr lang="ja-JP" altLang="ja-JP" sz="1200" dirty="0"/>
          </a:p>
          <a:p>
            <a:r>
              <a:rPr lang="ja-JP" altLang="en-US" sz="1600" b="1" dirty="0"/>
              <a:t>③</a:t>
            </a:r>
            <a:r>
              <a:rPr lang="ja-JP" altLang="ja-JP" sz="1600" b="1" dirty="0"/>
              <a:t>東京：晴れ・北北西風 5.4m/s</a:t>
            </a:r>
            <a:endParaRPr lang="en-US" altLang="ja-JP" sz="1600" b="1" dirty="0"/>
          </a:p>
          <a:p>
            <a:r>
              <a:rPr lang="ja-JP" altLang="ja-JP" sz="1200" dirty="0"/>
              <a:t>東京は、地上では低気圧の南西側に入りつつ、西日本の高気圧との間にあります。低気圧が東海上にあり、高気圧が西側にあるため、関東では </a:t>
            </a:r>
            <a:r>
              <a:rPr lang="ja-JP" altLang="ja-JP" sz="1200" b="1" dirty="0"/>
              <a:t>北〜北西寄りの風</a:t>
            </a:r>
            <a:r>
              <a:rPr lang="ja-JP" altLang="ja-JP" sz="1200" dirty="0"/>
              <a:t> が入りやすい配置です。そのため東京では </a:t>
            </a:r>
            <a:r>
              <a:rPr lang="ja-JP" altLang="ja-JP" sz="1200" b="1" dirty="0"/>
              <a:t>北北西風</a:t>
            </a:r>
            <a:r>
              <a:rPr lang="ja-JP" altLang="ja-JP" sz="1200" dirty="0"/>
              <a:t> になっています。850hPa天気図では、関東付近に強い湿域はなく、下層は比較的乾燥しています。</a:t>
            </a:r>
            <a:br>
              <a:rPr lang="ja-JP" altLang="ja-JP" sz="1200" dirty="0"/>
            </a:br>
            <a:r>
              <a:rPr lang="ja-JP" altLang="ja-JP" sz="1200" dirty="0"/>
              <a:t>前線や低気圧本体の雨雲も関東からは離れているため、天気は </a:t>
            </a:r>
            <a:r>
              <a:rPr lang="ja-JP" altLang="ja-JP" sz="1200" b="1" dirty="0"/>
              <a:t>晴れ</a:t>
            </a:r>
            <a:r>
              <a:rPr lang="ja-JP" altLang="ja-JP" sz="1200" dirty="0"/>
              <a:t> になったと考えられます。</a:t>
            </a:r>
          </a:p>
          <a:p>
            <a:endParaRPr lang="en-US" altLang="ja-JP" sz="1200" dirty="0"/>
          </a:p>
          <a:p>
            <a:r>
              <a:rPr lang="ja-JP" altLang="en-US" sz="1600" b="1" dirty="0"/>
              <a:t>④</a:t>
            </a:r>
            <a:r>
              <a:rPr lang="ja-JP" altLang="ja-JP" sz="1600" b="1" dirty="0"/>
              <a:t>大阪：晴れ・北西風 2.8m/s</a:t>
            </a:r>
            <a:endParaRPr lang="en-US" altLang="ja-JP" sz="1600" b="1" dirty="0"/>
          </a:p>
          <a:p>
            <a:r>
              <a:rPr lang="ja-JP" altLang="ja-JP" sz="1200" dirty="0"/>
              <a:t>大阪は西日本の高気圧に近い位置です。地上天気図では近畿付近の等圧線の間隔は、北海道や東北ほど混んでいません。</a:t>
            </a:r>
            <a:br>
              <a:rPr lang="ja-JP" altLang="ja-JP" sz="1200" dirty="0"/>
            </a:br>
            <a:r>
              <a:rPr lang="ja-JP" altLang="ja-JP" sz="1200" dirty="0"/>
              <a:t>そのため、北西風は吹いているものの、風速は </a:t>
            </a:r>
            <a:r>
              <a:rPr lang="ja-JP" altLang="ja-JP" sz="1200" b="1" dirty="0"/>
              <a:t>2.8m/s</a:t>
            </a:r>
            <a:r>
              <a:rPr lang="ja-JP" altLang="ja-JP" sz="1200" dirty="0"/>
              <a:t> と比較的弱めです。850hPaでも近畿周辺は強い湿域から外れており、下層は乾きやすい状態です。</a:t>
            </a:r>
            <a:br>
              <a:rPr lang="ja-JP" altLang="ja-JP" sz="1200" dirty="0"/>
            </a:br>
            <a:r>
              <a:rPr lang="ja-JP" altLang="ja-JP" sz="1200" dirty="0"/>
              <a:t>そのため、大阪は </a:t>
            </a:r>
            <a:r>
              <a:rPr lang="ja-JP" altLang="ja-JP" sz="1200" b="1" dirty="0"/>
              <a:t>晴れ・弱めの北西風</a:t>
            </a:r>
            <a:r>
              <a:rPr lang="ja-JP" altLang="ja-JP" sz="1200" dirty="0"/>
              <a:t> になったと考えられます。</a:t>
            </a:r>
          </a:p>
          <a:p>
            <a:endParaRPr lang="en-US" altLang="ja-JP" sz="1600" b="1" dirty="0"/>
          </a:p>
          <a:p>
            <a:r>
              <a:rPr lang="ja-JP" altLang="en-US" sz="1600" b="1" dirty="0"/>
              <a:t>⑤</a:t>
            </a:r>
            <a:r>
              <a:rPr lang="ja-JP" altLang="ja-JP" sz="1600" b="1" dirty="0"/>
              <a:t>那覇：雨・北北東風 5.2m/s</a:t>
            </a:r>
            <a:endParaRPr lang="en-US" altLang="ja-JP" sz="1600" b="1" dirty="0"/>
          </a:p>
          <a:p>
            <a:r>
              <a:rPr lang="ja-JP" altLang="ja-JP" sz="1200" dirty="0"/>
              <a:t>那覇は本州とは別の要因で雨になっています。地上天気図では、沖縄の南側に前線がのびています。那覇はその前線の北側〜近傍に位置しており、北東寄りの風が入りやすい配置です。さらに850hPa天気図を見ると、沖縄周辺には湿域が広がっています。つまり、上空約1500m付近でも湿った空気があり、雲や雨が発生しやすい状態です。</a:t>
            </a:r>
          </a:p>
          <a:p>
            <a:r>
              <a:rPr lang="ja-JP" altLang="ja-JP" sz="1200" dirty="0"/>
              <a:t>そのため那覇では、</a:t>
            </a:r>
            <a:r>
              <a:rPr lang="ja-JP" altLang="ja-JP" sz="1200" b="1" dirty="0"/>
              <a:t>北北東風5.2m/s</a:t>
            </a:r>
            <a:r>
              <a:rPr lang="ja-JP" altLang="ja-JP" sz="1200" dirty="0"/>
              <a:t> が吹き、天気は </a:t>
            </a:r>
            <a:r>
              <a:rPr lang="ja-JP" altLang="ja-JP" sz="1200" b="1" dirty="0"/>
              <a:t>雨</a:t>
            </a:r>
            <a:r>
              <a:rPr lang="ja-JP" altLang="ja-JP" sz="1200" dirty="0"/>
              <a:t> になったと考えられます。</a:t>
            </a:r>
          </a:p>
        </p:txBody>
      </p:sp>
    </p:spTree>
    <p:extLst>
      <p:ext uri="{BB962C8B-B14F-4D97-AF65-F5344CB8AC3E}">
        <p14:creationId xmlns:p14="http://schemas.microsoft.com/office/powerpoint/2010/main" val="45775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66D5-BE78-C4EA-1BAC-EDCB0EAD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B793D-E7BD-8C43-CED9-A264571697B8}"/>
              </a:ext>
            </a:extLst>
          </p:cNvPr>
          <p:cNvSpPr txBox="1"/>
          <p:nvPr/>
        </p:nvSpPr>
        <p:spPr>
          <a:xfrm>
            <a:off x="255250" y="116677"/>
            <a:ext cx="66495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ja-JP" altLang="en-US" dirty="0"/>
              <a:t>チャレンジ：明日の天気を予想してみよう！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7F9E0-8144-1A42-6F1D-068E6D712FBD}"/>
              </a:ext>
            </a:extLst>
          </p:cNvPr>
          <p:cNvSpPr txBox="1"/>
          <p:nvPr/>
        </p:nvSpPr>
        <p:spPr>
          <a:xfrm>
            <a:off x="167774" y="880250"/>
            <a:ext cx="4505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ja-JP" altLang="en-US" dirty="0"/>
              <a:t>明日の天気（</a:t>
            </a:r>
            <a:r>
              <a:rPr lang="en-US" altLang="ja-JP" dirty="0"/>
              <a:t> 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日）を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予想してみよう！</a:t>
            </a:r>
            <a:endParaRPr lang="en-US" altLang="ja-JP" dirty="0"/>
          </a:p>
          <a:p>
            <a:pPr>
              <a:defRPr sz="2200"/>
            </a:pP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2F1B3F3-95D8-2775-C30A-B9C7D2458803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32A5EA2D-DAFC-6229-653B-13F916FB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4" y="1652596"/>
            <a:ext cx="4993506" cy="48050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721138-D9F3-D988-FF81-3A127AB93890}"/>
              </a:ext>
            </a:extLst>
          </p:cNvPr>
          <p:cNvSpPr txBox="1"/>
          <p:nvPr/>
        </p:nvSpPr>
        <p:spPr>
          <a:xfrm>
            <a:off x="9284883" y="6457668"/>
            <a:ext cx="290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09B4C34-6884-6093-9A1F-AD02C217B0EE}"/>
              </a:ext>
            </a:extLst>
          </p:cNvPr>
          <p:cNvSpPr txBox="1"/>
          <p:nvPr/>
        </p:nvSpPr>
        <p:spPr>
          <a:xfrm>
            <a:off x="5443397" y="833774"/>
            <a:ext cx="6453963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altLang="ja-JP" dirty="0">
                <a:highlight>
                  <a:srgbClr val="FFFF00"/>
                </a:highlight>
              </a:rPr>
              <a:t>2026</a:t>
            </a:r>
            <a:r>
              <a:rPr lang="ja-JP" altLang="en-US" dirty="0">
                <a:highlight>
                  <a:srgbClr val="FFFF00"/>
                </a:highlight>
              </a:rPr>
              <a:t>年</a:t>
            </a:r>
            <a:r>
              <a:rPr lang="en-US" altLang="ja-JP" dirty="0">
                <a:highlight>
                  <a:srgbClr val="FFFF00"/>
                </a:highlight>
              </a:rPr>
              <a:t>5</a:t>
            </a:r>
            <a:r>
              <a:rPr lang="ja-JP" altLang="en-US" dirty="0">
                <a:highlight>
                  <a:srgbClr val="FFFF00"/>
                </a:highlight>
              </a:rPr>
              <a:t>月</a:t>
            </a:r>
            <a:r>
              <a:rPr lang="en-US" altLang="ja-JP" dirty="0">
                <a:highlight>
                  <a:srgbClr val="FFFF00"/>
                </a:highlight>
              </a:rPr>
              <a:t>10</a:t>
            </a:r>
            <a:r>
              <a:rPr lang="ja-JP" altLang="en-US" dirty="0">
                <a:highlight>
                  <a:srgbClr val="FFFF00"/>
                </a:highlight>
              </a:rPr>
              <a:t>日の全国の天気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①札幌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天気：？？　風向：？？　　風速：？？</a:t>
            </a:r>
            <a:r>
              <a:rPr lang="en-US" altLang="ja-JP" dirty="0"/>
              <a:t>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②仙台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天気：？？　風向：？？　　風速：？？</a:t>
            </a:r>
            <a:r>
              <a:rPr lang="en-US" altLang="ja-JP" dirty="0"/>
              <a:t>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③東京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天気：？？　風向：？？　　 風速：？？</a:t>
            </a:r>
            <a:r>
              <a:rPr lang="en-US" altLang="ja-JP" dirty="0"/>
              <a:t>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②大阪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天気：？？　風向：？？　　風速：？？</a:t>
            </a:r>
            <a:r>
              <a:rPr lang="en-US" altLang="ja-JP" dirty="0"/>
              <a:t>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③那覇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天気：？？　風向：？？　　風速：？？</a:t>
            </a:r>
            <a:r>
              <a:rPr lang="en-US" altLang="ja-JP" dirty="0"/>
              <a:t>m/s</a:t>
            </a:r>
          </a:p>
        </p:txBody>
      </p:sp>
    </p:spTree>
    <p:extLst>
      <p:ext uri="{BB962C8B-B14F-4D97-AF65-F5344CB8AC3E}">
        <p14:creationId xmlns:p14="http://schemas.microsoft.com/office/powerpoint/2010/main" val="390338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29D9E-3A45-603B-9AF5-70F3D5DB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D321E5-4236-04FB-3C95-9930A97A6461}"/>
              </a:ext>
            </a:extLst>
          </p:cNvPr>
          <p:cNvSpPr txBox="1"/>
          <p:nvPr/>
        </p:nvSpPr>
        <p:spPr>
          <a:xfrm>
            <a:off x="457200" y="811139"/>
            <a:ext cx="5864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ja-JP" altLang="en-US" dirty="0"/>
              <a:t>明日の天気（</a:t>
            </a: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日）を予想してみよう！</a:t>
            </a:r>
            <a:endParaRPr lang="en-US" altLang="ja-JP" dirty="0"/>
          </a:p>
          <a:p>
            <a:pPr>
              <a:defRPr sz="2200"/>
            </a:pP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4F1E658-4987-48ED-00DA-C86610D66603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BD73DD26-04A7-9C57-4944-0B99BD00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3841"/>
            <a:ext cx="4641430" cy="44662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7D2C56-CE00-5856-A160-F7CBC4CC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b="2946"/>
          <a:stretch>
            <a:fillRect/>
          </a:stretch>
        </p:blipFill>
        <p:spPr>
          <a:xfrm>
            <a:off x="5128699" y="1823841"/>
            <a:ext cx="6779765" cy="44861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DD5AA9-CFE9-E78F-4157-AF133808E13A}"/>
              </a:ext>
            </a:extLst>
          </p:cNvPr>
          <p:cNvSpPr txBox="1"/>
          <p:nvPr/>
        </p:nvSpPr>
        <p:spPr>
          <a:xfrm>
            <a:off x="5320713" y="1431146"/>
            <a:ext cx="30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850h</a:t>
            </a:r>
            <a:r>
              <a:rPr kumimoji="1" lang="ja-JP" altLang="en-US" dirty="0">
                <a:highlight>
                  <a:srgbClr val="FFFF00"/>
                </a:highlight>
              </a:rPr>
              <a:t>天気図（上空約</a:t>
            </a:r>
            <a:r>
              <a:rPr kumimoji="1" lang="en-US" altLang="ja-JP" dirty="0">
                <a:highlight>
                  <a:srgbClr val="FFFF00"/>
                </a:highlight>
              </a:rPr>
              <a:t>1500m</a:t>
            </a:r>
            <a:r>
              <a:rPr kumimoji="1" lang="ja-JP" altLang="en-US" dirty="0">
                <a:highlight>
                  <a:srgbClr val="FFFF00"/>
                </a:highlight>
              </a:rPr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F428BE-6EE9-C678-7BBF-7B9566B74546}"/>
              </a:ext>
            </a:extLst>
          </p:cNvPr>
          <p:cNvSpPr txBox="1"/>
          <p:nvPr/>
        </p:nvSpPr>
        <p:spPr>
          <a:xfrm>
            <a:off x="457200" y="1454509"/>
            <a:ext cx="30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地上天気図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F58596-719D-0775-4955-C8E88A6DA773}"/>
              </a:ext>
            </a:extLst>
          </p:cNvPr>
          <p:cNvSpPr txBox="1"/>
          <p:nvPr/>
        </p:nvSpPr>
        <p:spPr>
          <a:xfrm>
            <a:off x="9284883" y="6457668"/>
            <a:ext cx="290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1070FFB-C378-EEE8-C8DC-D8A9D480390D}"/>
              </a:ext>
            </a:extLst>
          </p:cNvPr>
          <p:cNvSpPr txBox="1"/>
          <p:nvPr/>
        </p:nvSpPr>
        <p:spPr>
          <a:xfrm>
            <a:off x="198810" y="51424"/>
            <a:ext cx="66495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ja-JP" altLang="en-US" dirty="0"/>
              <a:t>チャレンジ：明日の天気を予想してみよう！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01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B6A2-D4AB-BB9D-60B4-AB186023F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34DB9-E5CC-3928-8DD5-89E59CF7E660}"/>
              </a:ext>
            </a:extLst>
          </p:cNvPr>
          <p:cNvSpPr txBox="1"/>
          <p:nvPr/>
        </p:nvSpPr>
        <p:spPr>
          <a:xfrm>
            <a:off x="225943" y="821431"/>
            <a:ext cx="91971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ja-JP" altLang="en-US" dirty="0"/>
              <a:t>令和</a:t>
            </a:r>
            <a:r>
              <a:rPr lang="en-US" altLang="ja-JP" dirty="0"/>
              <a:t>8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10</a:t>
            </a:r>
            <a:r>
              <a:rPr lang="ja-JP" altLang="en-US" dirty="0"/>
              <a:t>日、全国の天気はこちら。</a:t>
            </a:r>
            <a:endParaRPr lang="en-US" altLang="ja-JP" dirty="0"/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なぜそのように予想したのだろう？</a:t>
            </a:r>
            <a:endParaRPr 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E798683-8931-512F-E431-53A383381006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E6835CF9-1B51-85E5-F840-832D3E0353D8}"/>
              </a:ext>
            </a:extLst>
          </p:cNvPr>
          <p:cNvSpPr txBox="1"/>
          <p:nvPr/>
        </p:nvSpPr>
        <p:spPr>
          <a:xfrm>
            <a:off x="5738037" y="979468"/>
            <a:ext cx="6453963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altLang="ja-JP" dirty="0">
                <a:highlight>
                  <a:srgbClr val="FFFF00"/>
                </a:highlight>
              </a:rPr>
              <a:t>2026</a:t>
            </a:r>
            <a:r>
              <a:rPr lang="ja-JP" altLang="en-US" dirty="0">
                <a:highlight>
                  <a:srgbClr val="FFFF00"/>
                </a:highlight>
              </a:rPr>
              <a:t>年</a:t>
            </a:r>
            <a:r>
              <a:rPr lang="en-US" altLang="ja-JP" dirty="0">
                <a:highlight>
                  <a:srgbClr val="FFFF00"/>
                </a:highlight>
              </a:rPr>
              <a:t>5</a:t>
            </a:r>
            <a:r>
              <a:rPr lang="ja-JP" altLang="en-US" dirty="0">
                <a:highlight>
                  <a:srgbClr val="FFFF00"/>
                </a:highlight>
              </a:rPr>
              <a:t>月</a:t>
            </a:r>
            <a:r>
              <a:rPr lang="en-US" altLang="ja-JP" dirty="0">
                <a:highlight>
                  <a:srgbClr val="FFFF00"/>
                </a:highlight>
              </a:rPr>
              <a:t>10</a:t>
            </a:r>
            <a:r>
              <a:rPr lang="ja-JP" altLang="en-US" dirty="0">
                <a:highlight>
                  <a:srgbClr val="FFFF00"/>
                </a:highlight>
              </a:rPr>
              <a:t>日の全国の天気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①札幌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天気：晴れ　風向：西　　　　風速：</a:t>
            </a:r>
            <a:r>
              <a:rPr lang="en-US" altLang="ja-JP" dirty="0"/>
              <a:t>4.8m/s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②仙台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天気：晴れ　風向：西　　　　風速：</a:t>
            </a:r>
            <a:r>
              <a:rPr lang="en-US" altLang="ja-JP" dirty="0"/>
              <a:t>3.8m/s</a:t>
            </a:r>
          </a:p>
          <a:p>
            <a:pPr>
              <a:defRPr sz="2200"/>
            </a:pPr>
            <a:endParaRPr lang="en-US" altLang="ja-JP" dirty="0"/>
          </a:p>
          <a:p>
            <a:pPr>
              <a:defRPr sz="2200"/>
            </a:pPr>
            <a:r>
              <a:rPr lang="ja-JP" altLang="en-US" dirty="0"/>
              <a:t>③東京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天気：快晴　風向：南東　　 風速：</a:t>
            </a:r>
            <a:r>
              <a:rPr lang="en-US" altLang="ja-JP" dirty="0"/>
              <a:t>3.5m/s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②大阪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天気：快晴　風向：南西　　風速：</a:t>
            </a:r>
            <a:r>
              <a:rPr lang="en-US" altLang="ja-JP" dirty="0"/>
              <a:t>1.7m/s</a:t>
            </a:r>
          </a:p>
          <a:p>
            <a:pPr>
              <a:defRPr sz="2200"/>
            </a:pPr>
            <a:endParaRPr lang="en-US" dirty="0"/>
          </a:p>
          <a:p>
            <a:pPr>
              <a:defRPr sz="2200"/>
            </a:pPr>
            <a:r>
              <a:rPr lang="ja-JP" altLang="en-US" dirty="0"/>
              <a:t>③那覇</a:t>
            </a:r>
            <a:endParaRPr lang="en-US" altLang="ja-JP" dirty="0"/>
          </a:p>
          <a:p>
            <a:pPr>
              <a:defRPr sz="2200"/>
            </a:pPr>
            <a:r>
              <a:rPr lang="ja-JP" altLang="en-US" dirty="0"/>
              <a:t>天気：雨　　風向：東　　　　風速：</a:t>
            </a:r>
            <a:r>
              <a:rPr lang="en-US" altLang="ja-JP" dirty="0"/>
              <a:t>7</a:t>
            </a:r>
            <a:r>
              <a:rPr lang="en-US" altLang="ja-JP"/>
              <a:t>.2m</a:t>
            </a:r>
            <a:r>
              <a:rPr lang="en-US" altLang="ja-JP" dirty="0"/>
              <a:t>/s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1854B-8BF8-5213-3466-B4CABEB57C3E}"/>
              </a:ext>
            </a:extLst>
          </p:cNvPr>
          <p:cNvSpPr txBox="1"/>
          <p:nvPr/>
        </p:nvSpPr>
        <p:spPr>
          <a:xfrm>
            <a:off x="9423106" y="6488668"/>
            <a:ext cx="276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出典：気象庁ホームページ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CB7A703-9FA0-D445-6925-E45A6E43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0" y="2207052"/>
            <a:ext cx="4641430" cy="4466282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BAD4B98-BFF4-7DC5-E714-12B5E6DE1727}"/>
              </a:ext>
            </a:extLst>
          </p:cNvPr>
          <p:cNvSpPr txBox="1"/>
          <p:nvPr/>
        </p:nvSpPr>
        <p:spPr>
          <a:xfrm>
            <a:off x="278706" y="86916"/>
            <a:ext cx="66495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ja-JP" altLang="en-US" dirty="0"/>
              <a:t>チャレンジ：明日の天気を予想してみよう！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84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D9CF-9E02-F9B3-FEAD-D9B35029D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2D2C1-C6A4-00F7-91D6-33A1758CDD9A}"/>
              </a:ext>
            </a:extLst>
          </p:cNvPr>
          <p:cNvSpPr txBox="1"/>
          <p:nvPr/>
        </p:nvSpPr>
        <p:spPr>
          <a:xfrm>
            <a:off x="255250" y="116677"/>
            <a:ext cx="4349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10</a:t>
            </a:r>
            <a:r>
              <a:rPr lang="ja-JP" altLang="en-US" dirty="0"/>
              <a:t>日の天気解説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15915-1292-7EF0-C4AD-9D69584052D4}"/>
              </a:ext>
            </a:extLst>
          </p:cNvPr>
          <p:cNvSpPr txBox="1"/>
          <p:nvPr/>
        </p:nvSpPr>
        <p:spPr>
          <a:xfrm>
            <a:off x="135177" y="945857"/>
            <a:ext cx="1161347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1.</a:t>
            </a:r>
            <a:r>
              <a:rPr lang="ja-JP" altLang="en-US" b="1" dirty="0"/>
              <a:t>授業用解説ポイント（</a:t>
            </a:r>
            <a:r>
              <a:rPr lang="en-US" altLang="ja-JP" b="1" dirty="0"/>
              <a:t>2026</a:t>
            </a:r>
            <a:r>
              <a:rPr lang="ja-JP" altLang="en-US" b="1" dirty="0"/>
              <a:t>年</a:t>
            </a:r>
            <a:r>
              <a:rPr lang="en-US" altLang="ja-JP" b="1" dirty="0"/>
              <a:t>5</a:t>
            </a:r>
            <a:r>
              <a:rPr lang="ja-JP" altLang="en-US" b="1" dirty="0"/>
              <a:t>月</a:t>
            </a:r>
            <a:r>
              <a:rPr lang="en-US" altLang="ja-JP" b="1" dirty="0"/>
              <a:t>10</a:t>
            </a:r>
            <a:r>
              <a:rPr lang="ja-JP" altLang="en-US" b="1" dirty="0"/>
              <a:t>日）：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ja-JP" dirty="0"/>
              <a:t>本州付近は高気圧に覆われ、850hPaでも乾いた空気が入っていたため、東京・名古屋・大阪などは晴れや快晴になった。北日本は低気圧に近く、西寄りの風がやや強く吹いた。</a:t>
            </a:r>
            <a:endParaRPr lang="en-US" altLang="ja-JP" dirty="0"/>
          </a:p>
          <a:p>
            <a:r>
              <a:rPr lang="ja-JP" altLang="ja-JP" dirty="0"/>
              <a:t>一方、沖縄は前線や850hPaの湿域の影響を受け、雨で東風が強めに吹いた。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本州</a:t>
            </a:r>
            <a:r>
              <a:rPr lang="ja-JP" altLang="en-US" dirty="0"/>
              <a:t>　  </a:t>
            </a:r>
            <a:r>
              <a:rPr lang="ja-JP" altLang="ja-JP" dirty="0"/>
              <a:t>：高気圧＋乾燥 → 晴れ</a:t>
            </a:r>
            <a:br>
              <a:rPr lang="ja-JP" altLang="ja-JP" dirty="0"/>
            </a:br>
            <a:r>
              <a:rPr lang="ja-JP" altLang="ja-JP" dirty="0"/>
              <a:t>北日本：低気圧の影響 → 西寄りの風</a:t>
            </a:r>
            <a:br>
              <a:rPr lang="ja-JP" altLang="ja-JP" dirty="0"/>
            </a:br>
            <a:r>
              <a:rPr lang="ja-JP" altLang="ja-JP" dirty="0"/>
              <a:t>沖縄</a:t>
            </a:r>
            <a:r>
              <a:rPr lang="en-US" altLang="ja-JP" dirty="0"/>
              <a:t>    </a:t>
            </a:r>
            <a:r>
              <a:rPr lang="ja-JP" altLang="ja-JP" dirty="0"/>
              <a:t>：前線＋下層湿潤 → 雨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CEB3BE2-8891-75B2-9FDF-5A3AF2F57097}"/>
              </a:ext>
            </a:extLst>
          </p:cNvPr>
          <p:cNvCxnSpPr/>
          <p:nvPr/>
        </p:nvCxnSpPr>
        <p:spPr>
          <a:xfrm>
            <a:off x="0" y="70610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2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1984</Words>
  <Application>Microsoft Office PowerPoint</Application>
  <PresentationFormat>ワイド画面</PresentationFormat>
  <Paragraphs>147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. yoshi</dc:creator>
  <cp:keywords/>
  <dc:description>generated using python-pptx</dc:description>
  <cp:lastModifiedBy>. yoshi</cp:lastModifiedBy>
  <cp:revision>2</cp:revision>
  <dcterms:created xsi:type="dcterms:W3CDTF">2013-01-27T09:14:16Z</dcterms:created>
  <dcterms:modified xsi:type="dcterms:W3CDTF">2026-06-20T11:10:41Z</dcterms:modified>
  <cp:category/>
</cp:coreProperties>
</file>